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5143500" cx="9144000"/>
  <p:notesSz cx="6858000" cy="9144000"/>
  <p:embeddedFontLst>
    <p:embeddedFont>
      <p:font typeface="IBM Plex Sans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IBM Plex Sans SemiBold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97">
          <p15:clr>
            <a:srgbClr val="9AA0A6"/>
          </p15:clr>
        </p15:guide>
        <p15:guide id="2" pos="2903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0" roundtripDataSignature="AMtx7mgNtM8FeZIg83Z8PuE7/2Ey3uJC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479F84D-469F-4923-BE24-52F1A0E43C5C}">
  <a:tblStyle styleId="{3479F84D-469F-4923-BE24-52F1A0E43C5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97" orient="horz"/>
        <p:guide pos="290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IBMPlexSans-regular.fnt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BMPlexSans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BMPlexSans-boldItalic.fntdata"/><Relationship Id="rId30" Type="http://schemas.openxmlformats.org/officeDocument/2006/relationships/font" Target="fonts/IBMPlexSans-italic.fntdata"/><Relationship Id="rId11" Type="http://schemas.openxmlformats.org/officeDocument/2006/relationships/slide" Target="slides/slide4.xml"/><Relationship Id="rId33" Type="http://schemas.openxmlformats.org/officeDocument/2006/relationships/font" Target="fonts/Roboto-bold.fntdata"/><Relationship Id="rId10" Type="http://schemas.openxmlformats.org/officeDocument/2006/relationships/slide" Target="slides/slide3.xml"/><Relationship Id="rId32" Type="http://schemas.openxmlformats.org/officeDocument/2006/relationships/font" Target="fonts/Roboto-regular.fntdata"/><Relationship Id="rId13" Type="http://schemas.openxmlformats.org/officeDocument/2006/relationships/slide" Target="slides/slide6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5.xml"/><Relationship Id="rId34" Type="http://schemas.openxmlformats.org/officeDocument/2006/relationships/font" Target="fonts/Roboto-italic.fntdata"/><Relationship Id="rId15" Type="http://schemas.openxmlformats.org/officeDocument/2006/relationships/slide" Target="slides/slide8.xml"/><Relationship Id="rId37" Type="http://schemas.openxmlformats.org/officeDocument/2006/relationships/font" Target="fonts/IBMPlexSansSemiBold-bold.fntdata"/><Relationship Id="rId14" Type="http://schemas.openxmlformats.org/officeDocument/2006/relationships/slide" Target="slides/slide7.xml"/><Relationship Id="rId36" Type="http://schemas.openxmlformats.org/officeDocument/2006/relationships/font" Target="fonts/IBMPlexSansSemiBold-regular.fntdata"/><Relationship Id="rId17" Type="http://schemas.openxmlformats.org/officeDocument/2006/relationships/slide" Target="slides/slide10.xml"/><Relationship Id="rId39" Type="http://schemas.openxmlformats.org/officeDocument/2006/relationships/font" Target="fonts/IBMPlexSansSemiBold-boldItalic.fntdata"/><Relationship Id="rId16" Type="http://schemas.openxmlformats.org/officeDocument/2006/relationships/slide" Target="slides/slide9.xml"/><Relationship Id="rId38" Type="http://schemas.openxmlformats.org/officeDocument/2006/relationships/font" Target="fonts/IBMPlexSansSemiBold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2.png>
</file>

<file path=ppt/media/image23.png>
</file>

<file path=ppt/media/image26.png>
</file>

<file path=ppt/media/image27.gif>
</file>

<file path=ppt/media/image28.gif>
</file>

<file path=ppt/media/image29.png>
</file>

<file path=ppt/media/image30.png>
</file>

<file path=ppt/media/image31.png>
</file>

<file path=ppt/media/image32.gif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2.png>
</file>

<file path=ppt/media/image43.png>
</file>

<file path=ppt/media/image44.gif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ksergey.ru/timer/?t=300" TargetMode="External"/><Relationship Id="rId3" Type="http://schemas.openxmlformats.org/officeDocument/2006/relationships/hyperlink" Target="https://onlinetimer.ru/#!/timer/2022-01-14T13:30:46.171Z/2022-01-14T13:30:46.171Z/forward/0/2/100/t/run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0" name="Google Shape;30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Для удобства можно использовать таймер на экране: </a:t>
            </a:r>
            <a:r>
              <a:rPr lang="ru-RU" u="sng">
                <a:solidFill>
                  <a:schemeClr val="hlink"/>
                </a:solidFill>
                <a:hlinkClick r:id="rId2"/>
              </a:rPr>
              <a:t>вариант 1,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вариант 2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7" name="Google Shape;42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Вы можете сами менять вопросы! Попросите студентов ответить голосом или отписаться в чате.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7" name="Google Shape;31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:notes"/>
          <p:cNvSpPr txBox="1"/>
          <p:nvPr>
            <p:ph idx="1" type="body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3" name="Google Shape;323;p4:notes"/>
          <p:cNvSpPr/>
          <p:nvPr>
            <p:ph idx="2" type="sldImg"/>
          </p:nvPr>
        </p:nvSpPr>
        <p:spPr>
          <a:xfrm>
            <a:off x="1143225" y="685778"/>
            <a:ext cx="4572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8.png"/><Relationship Id="rId3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" name="Google Shape;10;p2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" name="Google Shape;1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37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37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37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37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7" name="Google Shape;57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3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2" name="Google Shape;62;p3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3" name="Google Shape;6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7" name="Google Shape;67;p3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3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9" name="Google Shape;6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4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4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5" name="Google Shape;7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4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4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0" name="Google Shape;80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42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4" name="Google Shape;84;p42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42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6" name="Google Shape;86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3" name="Google Shape;9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3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43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43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43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43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43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43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43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43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4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8" name="Google Shape;108;p4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2" name="Google Shape;112;p4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3" name="Google Shape;11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" name="Google Shape;14;p2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" name="Google Shape;15;p29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" name="Google Shape;1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7" name="Google Shape;117;p4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2" name="Google Shape;122;p4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3" name="Google Shape;12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4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7" name="Google Shape;127;p4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8" name="Google Shape;12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3" name="Google Shape;133;p4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4" name="Google Shape;13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8" name="Google Shape;138;p5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9" name="Google Shape;13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5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3" name="Google Shape;143;p5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4" name="Google Shape;14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7" name="Google Shape;147;p5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8" name="Google Shape;148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53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5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b="0" i="0" sz="1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4" name="Google Shape;154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5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8" name="Google Shape;158;p5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54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0" name="Google Shape;160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4" name="Google Shape;164;p5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55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6" name="Google Shape;16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0"/>
          <p:cNvSpPr txBox="1"/>
          <p:nvPr>
            <p:ph type="title"/>
          </p:nvPr>
        </p:nvSpPr>
        <p:spPr>
          <a:xfrm>
            <a:off x="2842969" y="2049775"/>
            <a:ext cx="34581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5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0" name="Google Shape;170;p5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56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2" name="Google Shape;172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5" name="Google Shape;175;p5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57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7" name="Google Shape;177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0" name="Google Shape;18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5" name="Google Shape;185;p6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6" name="Google Shape;186;p60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7" name="Google Shape;187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0" name="Google Shape;190;p6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1" name="Google Shape;191;p61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61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3" name="Google Shape;193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6" name="Google Shape;196;p62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7" name="Google Shape;197;p62"/>
          <p:cNvSpPr txBox="1"/>
          <p:nvPr>
            <p:ph idx="2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8" name="Google Shape;19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6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1" name="Google Shape;201;p6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02" name="Google Shape;202;p63"/>
          <p:cNvSpPr txBox="1"/>
          <p:nvPr>
            <p:ph idx="2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63"/>
          <p:cNvSpPr txBox="1"/>
          <p:nvPr>
            <p:ph idx="3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4" name="Google Shape;204;p63"/>
          <p:cNvSpPr txBox="1"/>
          <p:nvPr>
            <p:ph idx="4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63"/>
          <p:cNvSpPr txBox="1"/>
          <p:nvPr>
            <p:ph idx="5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6" name="Google Shape;206;p63"/>
          <p:cNvSpPr txBox="1"/>
          <p:nvPr>
            <p:ph idx="6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63"/>
          <p:cNvSpPr txBox="1"/>
          <p:nvPr>
            <p:ph idx="7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8" name="Google Shape;208;p63"/>
          <p:cNvSpPr txBox="1"/>
          <p:nvPr>
            <p:ph idx="8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63"/>
          <p:cNvSpPr txBox="1"/>
          <p:nvPr>
            <p:ph idx="9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0" name="Google Shape;210;p63"/>
          <p:cNvSpPr txBox="1"/>
          <p:nvPr>
            <p:ph idx="13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63"/>
          <p:cNvSpPr txBox="1"/>
          <p:nvPr>
            <p:ph idx="14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63"/>
          <p:cNvSpPr txBox="1"/>
          <p:nvPr>
            <p:ph idx="15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3" name="Google Shape;213;p63"/>
          <p:cNvSpPr txBox="1"/>
          <p:nvPr>
            <p:ph idx="16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4" name="Google Shape;214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6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6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8" name="Google Shape;218;p64"/>
          <p:cNvSpPr txBox="1"/>
          <p:nvPr>
            <p:ph idx="2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64"/>
          <p:cNvSpPr txBox="1"/>
          <p:nvPr>
            <p:ph idx="3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64"/>
          <p:cNvSpPr txBox="1"/>
          <p:nvPr>
            <p:ph idx="4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64"/>
          <p:cNvSpPr txBox="1"/>
          <p:nvPr>
            <p:ph idx="5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64"/>
          <p:cNvSpPr txBox="1"/>
          <p:nvPr>
            <p:ph idx="6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64"/>
          <p:cNvSpPr txBox="1"/>
          <p:nvPr>
            <p:ph idx="7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64"/>
          <p:cNvSpPr txBox="1"/>
          <p:nvPr>
            <p:ph idx="8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64"/>
          <p:cNvSpPr txBox="1"/>
          <p:nvPr>
            <p:ph idx="9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64"/>
          <p:cNvSpPr txBox="1"/>
          <p:nvPr>
            <p:ph idx="13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64"/>
          <p:cNvSpPr txBox="1"/>
          <p:nvPr>
            <p:ph idx="14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8" name="Google Shape;228;p64"/>
          <p:cNvSpPr txBox="1"/>
          <p:nvPr>
            <p:ph idx="15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64"/>
          <p:cNvSpPr txBox="1"/>
          <p:nvPr>
            <p:ph idx="16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30" name="Google Shape;230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65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4" name="Google Shape;234;p65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65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6" name="Google Shape;236;p65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7" name="Google Shape;237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1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"/>
              <a:buNone/>
              <a:defRPr b="1" i="0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" name="Google Shape;26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6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42" name="Google Shape;242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8" name="Google Shape;248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6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68"/>
          <p:cNvSpPr txBox="1"/>
          <p:nvPr>
            <p:ph idx="2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68"/>
          <p:cNvSpPr txBox="1"/>
          <p:nvPr>
            <p:ph idx="3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68"/>
          <p:cNvSpPr txBox="1"/>
          <p:nvPr>
            <p:ph idx="4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68"/>
          <p:cNvSpPr txBox="1"/>
          <p:nvPr>
            <p:ph idx="5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68"/>
          <p:cNvSpPr txBox="1"/>
          <p:nvPr>
            <p:ph idx="6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68"/>
          <p:cNvSpPr txBox="1"/>
          <p:nvPr>
            <p:ph idx="7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6" name="Google Shape;256;p68"/>
          <p:cNvSpPr txBox="1"/>
          <p:nvPr>
            <p:ph idx="8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68"/>
          <p:cNvSpPr txBox="1"/>
          <p:nvPr>
            <p:ph idx="9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68"/>
          <p:cNvSpPr txBox="1"/>
          <p:nvPr>
            <p:ph idx="13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9" name="Google Shape;259;p68"/>
          <p:cNvSpPr txBox="1"/>
          <p:nvPr>
            <p:ph idx="14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0" name="Google Shape;260;p68"/>
          <p:cNvSpPr txBox="1"/>
          <p:nvPr>
            <p:ph idx="15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1" name="Google Shape;261;p68"/>
          <p:cNvSpPr txBox="1"/>
          <p:nvPr>
            <p:ph idx="16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2" name="Google Shape;262;p68"/>
          <p:cNvSpPr txBox="1"/>
          <p:nvPr>
            <p:ph idx="17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3" name="Google Shape;263;p68"/>
          <p:cNvSpPr txBox="1"/>
          <p:nvPr>
            <p:ph idx="18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4" name="Google Shape;264;p68"/>
          <p:cNvSpPr txBox="1"/>
          <p:nvPr>
            <p:ph idx="19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5" name="Google Shape;265;p68"/>
          <p:cNvSpPr txBox="1"/>
          <p:nvPr>
            <p:ph idx="20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6" name="Google Shape;266;p68"/>
          <p:cNvSpPr txBox="1"/>
          <p:nvPr>
            <p:ph idx="21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7" name="Google Shape;267;p68"/>
          <p:cNvSpPr txBox="1"/>
          <p:nvPr>
            <p:ph idx="22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8" name="Google Shape;268;p68"/>
          <p:cNvSpPr txBox="1"/>
          <p:nvPr>
            <p:ph idx="23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9" name="Google Shape;269;p68"/>
          <p:cNvSpPr txBox="1"/>
          <p:nvPr>
            <p:ph idx="24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72" name="Google Shape;272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6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4" name="Google Shape;274;p69"/>
          <p:cNvSpPr txBox="1"/>
          <p:nvPr>
            <p:ph idx="2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5" name="Google Shape;275;p69"/>
          <p:cNvSpPr txBox="1"/>
          <p:nvPr>
            <p:ph idx="3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69"/>
          <p:cNvSpPr txBox="1"/>
          <p:nvPr>
            <p:ph idx="4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7" name="Google Shape;277;p69"/>
          <p:cNvSpPr txBox="1"/>
          <p:nvPr>
            <p:ph idx="5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8" name="Google Shape;278;p69"/>
          <p:cNvSpPr txBox="1"/>
          <p:nvPr>
            <p:ph idx="6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9" name="Google Shape;279;p69"/>
          <p:cNvSpPr txBox="1"/>
          <p:nvPr>
            <p:ph idx="7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0" name="Google Shape;280;p69"/>
          <p:cNvSpPr txBox="1"/>
          <p:nvPr>
            <p:ph idx="8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1" name="Google Shape;281;p69"/>
          <p:cNvSpPr txBox="1"/>
          <p:nvPr>
            <p:ph idx="9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7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4" name="Google Shape;284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7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6" name="Google Shape;286;p70"/>
          <p:cNvSpPr txBox="1"/>
          <p:nvPr>
            <p:ph idx="2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70"/>
          <p:cNvSpPr txBox="1"/>
          <p:nvPr>
            <p:ph idx="3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8" name="Google Shape;288;p70"/>
          <p:cNvSpPr txBox="1"/>
          <p:nvPr>
            <p:ph idx="4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9" name="Google Shape;289;p70"/>
          <p:cNvSpPr txBox="1"/>
          <p:nvPr>
            <p:ph idx="5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0" name="Google Shape;290;p70"/>
          <p:cNvSpPr txBox="1"/>
          <p:nvPr>
            <p:ph idx="6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1" name="Google Shape;291;p70"/>
          <p:cNvSpPr txBox="1"/>
          <p:nvPr>
            <p:ph idx="7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70"/>
          <p:cNvSpPr txBox="1"/>
          <p:nvPr>
            <p:ph idx="8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3" name="Google Shape;293;p70"/>
          <p:cNvSpPr txBox="1"/>
          <p:nvPr>
            <p:ph idx="9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4" name="Google Shape;294;p70"/>
          <p:cNvSpPr txBox="1"/>
          <p:nvPr>
            <p:ph idx="13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5" name="Google Shape;295;p70"/>
          <p:cNvSpPr txBox="1"/>
          <p:nvPr>
            <p:ph idx="14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6" name="Google Shape;296;p70"/>
          <p:cNvSpPr txBox="1"/>
          <p:nvPr>
            <p:ph idx="15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7" name="Google Shape;297;p70"/>
          <p:cNvSpPr txBox="1"/>
          <p:nvPr>
            <p:ph idx="16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10 Отбивка"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" name="Google Shape;30;p3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3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2" name="Google Shape;3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33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7" name="Google Shape;37;p3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b="0" i="0" sz="1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" name="Google Shape;3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1" name="Google Shape;41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35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5" name="Google Shape;4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3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9" name="Google Shape;49;p3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0" name="Google Shape;5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Relationship Id="rId4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5" Type="http://schemas.openxmlformats.org/officeDocument/2006/relationships/image" Target="../media/image3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5" Type="http://schemas.openxmlformats.org/officeDocument/2006/relationships/image" Target="../media/image3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0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4.gif"/><Relationship Id="rId4" Type="http://schemas.openxmlformats.org/officeDocument/2006/relationships/image" Target="../media/image27.gif"/><Relationship Id="rId5" Type="http://schemas.openxmlformats.org/officeDocument/2006/relationships/image" Target="../media/image32.gif"/><Relationship Id="rId6" Type="http://schemas.openxmlformats.org/officeDocument/2006/relationships/image" Target="../media/image28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Relationship Id="rId4" Type="http://schemas.openxmlformats.org/officeDocument/2006/relationships/image" Target="../media/image3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"/>
          <p:cNvSpPr txBox="1"/>
          <p:nvPr>
            <p:ph type="title"/>
          </p:nvPr>
        </p:nvSpPr>
        <p:spPr>
          <a:xfrm>
            <a:off x="468000" y="1048400"/>
            <a:ext cx="6840000" cy="19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</a:pPr>
            <a:r>
              <a:rPr lang="ru-RU"/>
              <a:t>Базы данных и SQL</a:t>
            </a:r>
            <a:endParaRPr/>
          </a:p>
        </p:txBody>
      </p:sp>
      <p:sp>
        <p:nvSpPr>
          <p:cNvPr id="303" name="Google Shape;303;p1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</a:pPr>
            <a:r>
              <a:rPr lang="ru-RU"/>
              <a:t>Семинар 6.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4"/>
          <p:cNvSpPr txBox="1"/>
          <p:nvPr>
            <p:ph type="title"/>
          </p:nvPr>
        </p:nvSpPr>
        <p:spPr>
          <a:xfrm>
            <a:off x="539997" y="540725"/>
            <a:ext cx="6238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 sz="2500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Создание и вызов процедуры в MySQL </a:t>
            </a:r>
            <a:endParaRPr b="1" sz="2500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5" name="Google Shape;365;p14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6" name="Google Shape;366;p14"/>
          <p:cNvSpPr txBox="1"/>
          <p:nvPr/>
        </p:nvSpPr>
        <p:spPr>
          <a:xfrm>
            <a:off x="539750" y="1066000"/>
            <a:ext cx="7978200" cy="3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 Создание процедуры:</a:t>
            </a:r>
            <a:endParaRPr b="1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procedure_name(parameter_list)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BEGIN</a:t>
            </a:r>
            <a:endParaRPr b="1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 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#Вызов процедуры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b="0" i="0" sz="18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CALL </a:t>
            </a:r>
            <a:r>
              <a:rPr b="0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procedure_name(argument_list);</a:t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5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2" name="Google Shape;372;p15"/>
          <p:cNvSpPr txBox="1"/>
          <p:nvPr/>
        </p:nvSpPr>
        <p:spPr>
          <a:xfrm>
            <a:off x="236950" y="648325"/>
            <a:ext cx="654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Задание:</a:t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Выведите первые N чисел Фибоначчи.</a:t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73" name="Google Shape;37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3275" y="1859375"/>
            <a:ext cx="4285738" cy="28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9" name="Google Shape;379;p16"/>
          <p:cNvSpPr txBox="1"/>
          <p:nvPr>
            <p:ph type="title"/>
          </p:nvPr>
        </p:nvSpPr>
        <p:spPr>
          <a:xfrm>
            <a:off x="457250" y="469175"/>
            <a:ext cx="61068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 sz="2300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Процедура</a:t>
            </a:r>
            <a:endParaRPr b="1" sz="2300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0" name="Google Shape;380;p16"/>
          <p:cNvSpPr txBox="1"/>
          <p:nvPr/>
        </p:nvSpPr>
        <p:spPr>
          <a:xfrm>
            <a:off x="457250" y="967725"/>
            <a:ext cx="56652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Создайте хранимую функцию hello(), которая будет возвращать приветствие,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зависимости от текущего времени суток.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6:00 до 12:00 функция должна возвращать фразу "Доброе утро",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12:00 до 18:00 функция должна возвращать фразу "Добрый день",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18:00 до 00:00 — "Добрый вечер", с 00:00 до 6:00 — "Доброй ночи".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Перерыв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8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Транзакции</a:t>
            </a:r>
            <a:endParaRPr/>
          </a:p>
        </p:txBody>
      </p:sp>
      <p:pic>
        <p:nvPicPr>
          <p:cNvPr id="391" name="Google Shape;39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18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3" name="Google Shape;393;p18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94" name="Google Shape;39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6425" y="1439874"/>
            <a:ext cx="5715000" cy="10382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95" name="Google Shape;395;p18"/>
          <p:cNvGraphicFramePr/>
          <p:nvPr/>
        </p:nvGraphicFramePr>
        <p:xfrm>
          <a:off x="94500" y="133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{3479F84D-469F-4923-BE24-52F1A0E43C5C}</a:tableStyleId>
              </a:tblPr>
              <a:tblGrid>
                <a:gridCol w="2766000"/>
              </a:tblGrid>
              <a:tr h="9429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START TRANSACTION;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{sql statement 1}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{sql statement 2}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COMMIT;</a:t>
                      </a:r>
                      <a:endParaRPr b="1" sz="1400" u="none" cap="none" strike="noStrike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396" name="Google Shape;396;p18"/>
          <p:cNvSpPr txBox="1"/>
          <p:nvPr/>
        </p:nvSpPr>
        <p:spPr>
          <a:xfrm>
            <a:off x="59625" y="2966825"/>
            <a:ext cx="9084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Таблица для работы: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TABLE bankaccounts(accountno varchar(20) PRIMARY KEY NOT NULL, funds decimal(8,2));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Добавьте информацию о двух счетах с именами ACC1 и ACC2 с начальным балансом средств в размере 1000 долларов США каждый.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9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Транзакции</a:t>
            </a:r>
            <a:endParaRPr/>
          </a:p>
        </p:txBody>
      </p:sp>
      <p:pic>
        <p:nvPicPr>
          <p:cNvPr id="402" name="Google Shape;40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19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4" name="Google Shape;404;p19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5" name="Google Shape;405;p19"/>
          <p:cNvSpPr txBox="1"/>
          <p:nvPr/>
        </p:nvSpPr>
        <p:spPr>
          <a:xfrm>
            <a:off x="29850" y="1298650"/>
            <a:ext cx="9084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Добавьте информацию о двух счетах с именами ACC1 и ACC2 с начальным балансом средств в размере 1000 долларов США каждый.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INSERT INTO</a:t>
            </a:r>
            <a:r>
              <a:rPr b="1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VALUES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("ACC1", 1000);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INSERT INTO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VALUES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("ACC2", 1000);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Изменим баланс на аккаунтах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TRANSACTION; </a:t>
            </a:r>
            <a:endParaRPr b="1" i="0" sz="1400" u="none" cap="none" strike="noStrike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UPDATE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SET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funds=funds-100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accountno='ACC1'; 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UPDATE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SET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funds=funds+100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accountno='ACC2'; 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COMMIT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; 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06" name="Google Shape;40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90388" y="1897125"/>
            <a:ext cx="981075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9913" y="2909550"/>
            <a:ext cx="9715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Циклы</a:t>
            </a:r>
            <a:endParaRPr/>
          </a:p>
        </p:txBody>
      </p:sp>
      <p:pic>
        <p:nvPicPr>
          <p:cNvPr id="413" name="Google Shape;41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20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25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5" name="Google Shape;415;p20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6" name="Google Shape;416;p20"/>
          <p:cNvSpPr txBox="1"/>
          <p:nvPr/>
        </p:nvSpPr>
        <p:spPr>
          <a:xfrm>
            <a:off x="0" y="2729025"/>
            <a:ext cx="9084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Реализуйте процедуру, внутри которой с помощью цикла выведите числа от N до 1: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CB7832"/>
                </a:solidFill>
                <a:latin typeface="IBM Plex Sans"/>
                <a:ea typeface="IBM Plex Sans"/>
                <a:cs typeface="IBM Plex Sans"/>
                <a:sym typeface="IBM Plex Sans"/>
              </a:rPr>
              <a:t>N = 5=&gt;5,4,3,2,1,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17" name="Google Shape;41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53838" y="1800225"/>
            <a:ext cx="981075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95163" y="3244525"/>
            <a:ext cx="971550" cy="78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0"/>
          <p:cNvSpPr txBox="1"/>
          <p:nvPr/>
        </p:nvSpPr>
        <p:spPr>
          <a:xfrm>
            <a:off x="305650" y="1172750"/>
            <a:ext cx="31011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[label_name:] WHILE </a:t>
            </a:r>
            <a:endParaRPr b="1" i="0" sz="1400" u="none" cap="none" strike="noStrike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condition DO </a:t>
            </a:r>
            <a:endParaRPr b="1" i="0" sz="1400" u="none" cap="none" strike="noStrike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statements_list</a:t>
            </a:r>
            <a:endParaRPr b="1" i="0" sz="1400" u="none" cap="none" strike="noStrike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101600" marR="101600" rtl="0" algn="l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 WHILE [label_name]</a:t>
            </a:r>
            <a:endParaRPr b="1" i="0" sz="1400" u="none" cap="none" strike="noStrike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2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ru-RU" sz="17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Домашнее задание</a:t>
            </a:r>
            <a:endParaRPr b="1" i="0" sz="17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0" name="Google Shape;430;p22"/>
          <p:cNvSpPr txBox="1"/>
          <p:nvPr/>
        </p:nvSpPr>
        <p:spPr>
          <a:xfrm>
            <a:off x="479650" y="1240350"/>
            <a:ext cx="57522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1.	Создайте функцию, которая принимает кол-во сек и форматирует их в кол-во дней, часов, минут и секунд.</a:t>
            </a:r>
            <a:endParaRPr b="0"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r>
              <a:rPr b="0" i="0" lang="ru-RU" sz="1400" u="none" cap="none" strike="noStrike">
                <a:solidFill>
                  <a:srgbClr val="0550AE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123456 -&gt;'1 days 10 hours 17 minutes 36 seconds '</a:t>
            </a:r>
            <a:endParaRPr b="0" i="0" sz="1400" u="none" cap="none" strike="noStrike"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2.	Выведите только четные числа от 1 до 10 включительно.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r>
              <a:rPr b="0" i="0" lang="ru-RU" sz="1400" u="none" cap="none" strike="noStrike">
                <a:solidFill>
                  <a:srgbClr val="0550AE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2,4,6,8,10 (можно сделать через шаг +  2: х = 2, х+=2)</a:t>
            </a:r>
            <a:endParaRPr b="0" i="0" sz="1400" u="none" cap="none" strike="noStrike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3"/>
          <p:cNvSpPr txBox="1"/>
          <p:nvPr/>
        </p:nvSpPr>
        <p:spPr>
          <a:xfrm>
            <a:off x="5400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3"/>
          <p:cNvSpPr txBox="1"/>
          <p:nvPr/>
        </p:nvSpPr>
        <p:spPr>
          <a:xfrm>
            <a:off x="65118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marR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Семинар 1. Знакомство с языками программирования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8" name="Google Shape;438;p23"/>
          <p:cNvSpPr txBox="1"/>
          <p:nvPr>
            <p:ph type="title"/>
          </p:nvPr>
        </p:nvSpPr>
        <p:spPr>
          <a:xfrm>
            <a:off x="548750" y="720000"/>
            <a:ext cx="80640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5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b="0" i="0" sz="24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39" name="Google Shape;439;p23"/>
          <p:cNvSpPr txBox="1"/>
          <p:nvPr/>
        </p:nvSpPr>
        <p:spPr>
          <a:xfrm>
            <a:off x="335525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0" name="Google Shape;44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15" y="1798951"/>
            <a:ext cx="62581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97770" y="1798950"/>
            <a:ext cx="60717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84550" y="1798950"/>
            <a:ext cx="65023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309" name="Google Shape;30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b="0" i="0" sz="36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3" name="Google Shape;313;p2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b="0" i="0" sz="12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4" name="Google Shape;314;p2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b="0" i="0" sz="18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</a:pPr>
            <a:r>
              <a:rPr lang="ru-RU"/>
              <a:t>План на сегодня:</a:t>
            </a:r>
            <a:endParaRPr/>
          </a:p>
        </p:txBody>
      </p:sp>
      <p:sp>
        <p:nvSpPr>
          <p:cNvPr id="320" name="Google Shape;320;p3"/>
          <p:cNvSpPr txBox="1"/>
          <p:nvPr>
            <p:ph idx="2" type="subTitle"/>
          </p:nvPr>
        </p:nvSpPr>
        <p:spPr>
          <a:xfrm>
            <a:off x="536400" y="1336200"/>
            <a:ext cx="8064000" cy="3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Quiz!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Работа с  процедурами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Изучение функций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Перерыв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Использование транзакций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Циклы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Домашнее задание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Quiz!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Выберите верный вариант создания переменной:</a:t>
            </a:r>
            <a:endParaRPr sz="2300"/>
          </a:p>
        </p:txBody>
      </p:sp>
      <p:sp>
        <p:nvSpPr>
          <p:cNvPr id="333" name="Google Shape;333;p5"/>
          <p:cNvSpPr txBox="1"/>
          <p:nvPr/>
        </p:nvSpPr>
        <p:spPr>
          <a:xfrm>
            <a:off x="652975" y="2494000"/>
            <a:ext cx="81072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@start = 1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= 1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@start := 1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:= 1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Команда …  создает хранимую процедуру;</a:t>
            </a:r>
            <a:endParaRPr sz="2300"/>
          </a:p>
        </p:txBody>
      </p:sp>
      <p:sp>
        <p:nvSpPr>
          <p:cNvPr id="339" name="Google Shape;339;p7"/>
          <p:cNvSpPr txBox="1"/>
          <p:nvPr/>
        </p:nvSpPr>
        <p:spPr>
          <a:xfrm>
            <a:off x="652975" y="2494000"/>
            <a:ext cx="8107200" cy="24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 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PROCEDURE </a:t>
            </a:r>
            <a:endParaRPr b="0" i="0" sz="1550" u="none" cap="none" strike="noStrike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TABLE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9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Команда “CREATE TEMPORARY TABLE” создает: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45" name="Google Shape;345;p9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Виртуальную таблицу 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Воображаемую таблицу 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Временную таблицу 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Новую таблицу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1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Если отключить соединение с базой данных, временная таблица будет …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51" name="Google Shape;351;p11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уничтожена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сохранена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очистится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b="0" i="0" lang="ru-RU" sz="155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уничтожатся данные, но останутся лишь заголовки</a:t>
            </a:r>
            <a:endParaRPr b="0" i="0" sz="155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3"/>
          <p:cNvSpPr txBox="1"/>
          <p:nvPr>
            <p:ph type="title"/>
          </p:nvPr>
        </p:nvSpPr>
        <p:spPr>
          <a:xfrm>
            <a:off x="636196" y="536175"/>
            <a:ext cx="57522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Процедуры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7" name="Google Shape;357;p13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20мин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8" name="Google Shape;358;p13"/>
          <p:cNvSpPr txBox="1"/>
          <p:nvPr/>
        </p:nvSpPr>
        <p:spPr>
          <a:xfrm>
            <a:off x="582900" y="1194000"/>
            <a:ext cx="7978200" cy="46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Cоздание процедуры</a:t>
            </a:r>
            <a:endParaRPr b="1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GetCustomers()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BEGIN</a:t>
            </a:r>
            <a:endParaRPr b="1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endParaRPr b="1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customerName, 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city, 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state, 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postalCode, 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country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</a:t>
            </a:r>
            <a:endParaRPr b="1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customers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ORDER BY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customerName;    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9" name="Google Shape;359;p13"/>
          <p:cNvSpPr txBox="1"/>
          <p:nvPr/>
        </p:nvSpPr>
        <p:spPr>
          <a:xfrm>
            <a:off x="4280450" y="1237075"/>
            <a:ext cx="2659200" cy="3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Вызов процедуры:</a:t>
            </a:r>
            <a:endParaRPr b="1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CALL </a:t>
            </a: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GetCustomers();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первом вызове хранимой процедуры MySQL ищет имя в каталоге базы данных, компилирует код хранимой процедуры, помещает его в область памяти, известную как кэш, и выполняет хранимую процедуру.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вы снова вызовете ту же хранимую процедуру в том же сеансе, MySQL просто выполнит хранимую процедуру из кэша без необходимости ее перекомпиляции.</a:t>
            </a:r>
            <a:endParaRPr b="0" i="0" sz="11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